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0" r:id="rId1"/>
  </p:sldMasterIdLst>
  <p:sldIdLst>
    <p:sldId id="256" r:id="rId2"/>
    <p:sldId id="257" r:id="rId3"/>
    <p:sldId id="259" r:id="rId4"/>
    <p:sldId id="260" r:id="rId5"/>
    <p:sldId id="277" r:id="rId6"/>
    <p:sldId id="261" r:id="rId7"/>
    <p:sldId id="262" r:id="rId8"/>
    <p:sldId id="263" r:id="rId9"/>
    <p:sldId id="279" r:id="rId10"/>
    <p:sldId id="265" r:id="rId11"/>
    <p:sldId id="266" r:id="rId12"/>
    <p:sldId id="267" r:id="rId13"/>
    <p:sldId id="268" r:id="rId14"/>
    <p:sldId id="278" r:id="rId15"/>
    <p:sldId id="269" r:id="rId16"/>
    <p:sldId id="270" r:id="rId17"/>
    <p:sldId id="271" r:id="rId18"/>
    <p:sldId id="272" r:id="rId19"/>
    <p:sldId id="280" r:id="rId20"/>
    <p:sldId id="281" r:id="rId21"/>
    <p:sldId id="282" r:id="rId22"/>
    <p:sldId id="283"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60"/>
  </p:normalViewPr>
  <p:slideViewPr>
    <p:cSldViewPr snapToGrid="0">
      <p:cViewPr>
        <p:scale>
          <a:sx n="70" d="100"/>
          <a:sy n="70" d="100"/>
        </p:scale>
        <p:origin x="75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448B07-2C06-4CF2-8E91-F7385E71E2CB}"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3800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8A1663-7765-4EF4-B97F-A02E70C6265E}" type="datetimeFigureOut">
              <a:rPr lang="en-US" smtClean="0"/>
              <a:t>3/7/2017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51044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8A1663-7765-4EF4-B97F-A02E70C6265E}"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589406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8A1663-7765-4EF4-B97F-A02E70C6265E}"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442339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8A1663-7765-4EF4-B97F-A02E70C6265E}"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670022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8A1663-7765-4EF4-B97F-A02E70C6265E}"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687107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8A1663-7765-4EF4-B97F-A02E70C6265E}"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20048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1069D4-B020-4602-B87C-B094679675DF}"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2674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6C11EA-3D59-4DFE-9385-0A032B3191AF}"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5842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936D4-0671-4B70-A95D-BFBC9A35DA5B}"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80727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D67DAC-232D-4042-B5C0-E64770A42A28}" type="datetimeFigureOut">
              <a:rPr lang="en-US" smtClean="0"/>
              <a:t>3/7/2017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372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CECD2C-79BD-4B90-B3FA-E3B19B3FF97B}" type="datetimeFigureOut">
              <a:rPr lang="en-US" smtClean="0"/>
              <a:t>3/7/2017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2954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E9FDB6-7A26-4DBB-9BB0-088C0534314D}" type="datetimeFigureOut">
              <a:rPr lang="en-US" smtClean="0"/>
              <a:t>3/7/2017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774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E7C72F-E0F0-449A-A903-6D7865ED3EFA}" type="datetimeFigureOut">
              <a:rPr lang="en-US" smtClean="0"/>
              <a:t>3/7/2017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4995924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1207D-C9F3-42EA-960B-DC9955B358C7}" type="datetimeFigureOut">
              <a:rPr lang="en-US" smtClean="0"/>
              <a:t>3/7/2017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29223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D8827A6-8947-4115-8D9E-E89B1EC0518D}" type="datetimeFigureOut">
              <a:rPr lang="en-US" smtClean="0"/>
              <a:t>3/7/2017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45524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ED460A6F-F31A-4CA3-B222-0B3C224FF998}" type="datetimeFigureOut">
              <a:rPr lang="en-US" smtClean="0"/>
              <a:t>3/7/2017</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2209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48A1663-7765-4EF4-B97F-A02E70C6265E}" type="datetimeFigureOut">
              <a:rPr lang="en-US" smtClean="0"/>
              <a:t>3/7/2017</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59004424"/>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sz="4000" dirty="0"/>
              <a:t>An Enhancement of HPA* Pathfinding Algorithm Applied on Nightmares</a:t>
            </a:r>
          </a:p>
        </p:txBody>
      </p:sp>
      <p:sp>
        <p:nvSpPr>
          <p:cNvPr id="3" name="Subtitle 2"/>
          <p:cNvSpPr>
            <a:spLocks noGrp="1"/>
          </p:cNvSpPr>
          <p:nvPr>
            <p:ph type="subTitle" idx="1"/>
          </p:nvPr>
        </p:nvSpPr>
        <p:spPr/>
        <p:txBody>
          <a:bodyPr>
            <a:normAutofit/>
          </a:bodyPr>
          <a:lstStyle/>
          <a:p>
            <a:r>
              <a:rPr lang="en-PH" dirty="0"/>
              <a:t>Presented By:</a:t>
            </a:r>
          </a:p>
          <a:p>
            <a:r>
              <a:rPr lang="en-PH" dirty="0"/>
              <a:t>Caguia, Mark Daryl D.</a:t>
            </a:r>
          </a:p>
          <a:p>
            <a:r>
              <a:rPr lang="en-PH" dirty="0"/>
              <a:t>Wico, Christian Neil Anthony S.</a:t>
            </a:r>
          </a:p>
        </p:txBody>
      </p:sp>
    </p:spTree>
    <p:extLst>
      <p:ext uri="{BB962C8B-B14F-4D97-AF65-F5344CB8AC3E}">
        <p14:creationId xmlns:p14="http://schemas.microsoft.com/office/powerpoint/2010/main" val="280743380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50984"/>
            <a:ext cx="9905998" cy="1905000"/>
          </a:xfrm>
        </p:spPr>
        <p:txBody>
          <a:bodyPr/>
          <a:lstStyle/>
          <a:p>
            <a:r>
              <a:rPr lang="en-PH" dirty="0"/>
              <a:t>Existing and Proposed </a:t>
            </a:r>
          </a:p>
        </p:txBody>
      </p:sp>
      <p:sp>
        <p:nvSpPr>
          <p:cNvPr id="3" name="Content Placeholder 2"/>
          <p:cNvSpPr>
            <a:spLocks noGrp="1"/>
          </p:cNvSpPr>
          <p:nvPr>
            <p:ph idx="1"/>
          </p:nvPr>
        </p:nvSpPr>
        <p:spPr>
          <a:xfrm>
            <a:off x="1141413" y="1234122"/>
            <a:ext cx="9905998" cy="3124201"/>
          </a:xfrm>
        </p:spPr>
        <p:txBody>
          <a:bodyPr/>
          <a:lstStyle/>
          <a:p>
            <a:pPr marL="0" indent="0">
              <a:buNone/>
            </a:pPr>
            <a:r>
              <a:rPr lang="en-PH" dirty="0"/>
              <a:t>1. The algorithm only scans rectangular-shaped obstacles.</a:t>
            </a:r>
          </a:p>
          <a:p>
            <a:pPr marL="0" indent="0">
              <a:buNone/>
            </a:pPr>
            <a:r>
              <a:rPr lang="en-PH" dirty="0"/>
              <a:t>	Existing</a:t>
            </a:r>
          </a:p>
          <a:p>
            <a:pPr marL="0" indent="0">
              <a:buNone/>
            </a:pPr>
            <a:r>
              <a:rPr lang="en-PH" dirty="0"/>
              <a:t>		 </a:t>
            </a:r>
          </a:p>
        </p:txBody>
      </p:sp>
      <p:sp>
        <p:nvSpPr>
          <p:cNvPr id="5" name="TextBox 4"/>
          <p:cNvSpPr txBox="1"/>
          <p:nvPr/>
        </p:nvSpPr>
        <p:spPr>
          <a:xfrm>
            <a:off x="7537622" y="3077845"/>
            <a:ext cx="3978875" cy="2308324"/>
          </a:xfrm>
          <a:prstGeom prst="rect">
            <a:avLst/>
          </a:prstGeom>
          <a:noFill/>
        </p:spPr>
        <p:txBody>
          <a:bodyPr wrap="square" rtlCol="0">
            <a:spAutoFit/>
          </a:bodyPr>
          <a:lstStyle/>
          <a:p>
            <a:pPr algn="just"/>
            <a:r>
              <a:rPr lang="en-PH" dirty="0"/>
              <a:t>The figure displays that the unit cannot find the path between the non-rectangular obstacle to reach its destination. It circles around the non-rectangular obstacle and does not pass through in between.</a:t>
            </a:r>
          </a:p>
          <a:p>
            <a:pPr algn="just"/>
            <a:endParaRPr lang="en-PH" dirty="0"/>
          </a:p>
        </p:txBody>
      </p:sp>
      <p:pic>
        <p:nvPicPr>
          <p:cNvPr id="6" name="Picture 5"/>
          <p:cNvPicPr/>
          <p:nvPr/>
        </p:nvPicPr>
        <p:blipFill>
          <a:blip r:embed="rId2"/>
          <a:stretch>
            <a:fillRect/>
          </a:stretch>
        </p:blipFill>
        <p:spPr>
          <a:xfrm>
            <a:off x="4503160" y="3077845"/>
            <a:ext cx="2565376" cy="2686050"/>
          </a:xfrm>
          <a:prstGeom prst="rect">
            <a:avLst/>
          </a:prstGeom>
        </p:spPr>
      </p:pic>
      <p:pic>
        <p:nvPicPr>
          <p:cNvPr id="4" name="Picture 3"/>
          <p:cNvPicPr>
            <a:picLocks noChangeAspect="1"/>
          </p:cNvPicPr>
          <p:nvPr/>
        </p:nvPicPr>
        <p:blipFill>
          <a:blip r:embed="rId3"/>
          <a:stretch>
            <a:fillRect/>
          </a:stretch>
        </p:blipFill>
        <p:spPr>
          <a:xfrm>
            <a:off x="672327" y="3077845"/>
            <a:ext cx="2273745" cy="2686050"/>
          </a:xfrm>
          <a:prstGeom prst="rect">
            <a:avLst/>
          </a:prstGeom>
        </p:spPr>
      </p:pic>
      <p:cxnSp>
        <p:nvCxnSpPr>
          <p:cNvPr id="8" name="Straight Arrow Connector 7"/>
          <p:cNvCxnSpPr>
            <a:cxnSpLocks/>
          </p:cNvCxnSpPr>
          <p:nvPr/>
        </p:nvCxnSpPr>
        <p:spPr>
          <a:xfrm>
            <a:off x="3271234" y="4420870"/>
            <a:ext cx="97879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75313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1567" y="210064"/>
            <a:ext cx="10058400" cy="2227377"/>
          </a:xfrm>
        </p:spPr>
        <p:txBody>
          <a:bodyPr/>
          <a:lstStyle/>
          <a:p>
            <a:r>
              <a:rPr lang="en-PH" dirty="0"/>
              <a:t>Proposed</a:t>
            </a:r>
          </a:p>
          <a:p>
            <a:pPr marL="0" indent="0">
              <a:buNone/>
            </a:pPr>
            <a:r>
              <a:rPr lang="en-PH" dirty="0"/>
              <a:t> 1.) </a:t>
            </a:r>
            <a:r>
              <a:rPr lang="en-PH" dirty="0">
                <a:effectLst/>
              </a:rPr>
              <a:t>To enhance the algorithm and allow it to scan for an optimal path when encountering non-rectangular obstacles on the map by using </a:t>
            </a:r>
            <a:r>
              <a:rPr lang="en-PH" dirty="0" err="1">
                <a:effectLst/>
              </a:rPr>
              <a:t>navmesh</a:t>
            </a:r>
            <a:r>
              <a:rPr lang="en-PH" dirty="0">
                <a:effectLst/>
              </a:rPr>
              <a:t> in scanning obstacles on the terrain.</a:t>
            </a:r>
            <a:endParaRPr lang="en-PH" dirty="0"/>
          </a:p>
          <a:p>
            <a:pPr marL="0" indent="0">
              <a:buNone/>
            </a:pPr>
            <a:endParaRPr lang="en-PH" dirty="0"/>
          </a:p>
        </p:txBody>
      </p:sp>
      <p:sp>
        <p:nvSpPr>
          <p:cNvPr id="6" name="TextBox 5"/>
          <p:cNvSpPr txBox="1"/>
          <p:nvPr/>
        </p:nvSpPr>
        <p:spPr>
          <a:xfrm>
            <a:off x="7882328" y="2883997"/>
            <a:ext cx="3097639" cy="1754326"/>
          </a:xfrm>
          <a:prstGeom prst="rect">
            <a:avLst/>
          </a:prstGeom>
          <a:noFill/>
        </p:spPr>
        <p:txBody>
          <a:bodyPr wrap="square" rtlCol="0">
            <a:spAutoFit/>
          </a:bodyPr>
          <a:lstStyle/>
          <a:p>
            <a:r>
              <a:rPr lang="en-PH" dirty="0" err="1"/>
              <a:t>Navmesh</a:t>
            </a:r>
            <a:r>
              <a:rPr lang="en-PH" dirty="0"/>
              <a:t> was used to scan the areas inaccessible by the unit when traversing a graph scanned by HPA* alone.</a:t>
            </a:r>
          </a:p>
          <a:p>
            <a:endParaRPr lang="en-PH" dirty="0"/>
          </a:p>
        </p:txBody>
      </p:sp>
      <p:pic>
        <p:nvPicPr>
          <p:cNvPr id="2" name="Picture 1"/>
          <p:cNvPicPr>
            <a:picLocks noChangeAspect="1"/>
          </p:cNvPicPr>
          <p:nvPr/>
        </p:nvPicPr>
        <p:blipFill>
          <a:blip r:embed="rId2"/>
          <a:stretch>
            <a:fillRect/>
          </a:stretch>
        </p:blipFill>
        <p:spPr>
          <a:xfrm>
            <a:off x="974200" y="2437441"/>
            <a:ext cx="2880222" cy="3091163"/>
          </a:xfrm>
          <a:prstGeom prst="rect">
            <a:avLst/>
          </a:prstGeom>
        </p:spPr>
      </p:pic>
      <p:pic>
        <p:nvPicPr>
          <p:cNvPr id="4" name="Picture 3"/>
          <p:cNvPicPr>
            <a:picLocks noChangeAspect="1"/>
          </p:cNvPicPr>
          <p:nvPr/>
        </p:nvPicPr>
        <p:blipFill>
          <a:blip r:embed="rId3"/>
          <a:stretch>
            <a:fillRect/>
          </a:stretch>
        </p:blipFill>
        <p:spPr>
          <a:xfrm>
            <a:off x="5134708" y="2437442"/>
            <a:ext cx="2747620" cy="3091162"/>
          </a:xfrm>
          <a:prstGeom prst="rect">
            <a:avLst/>
          </a:prstGeom>
        </p:spPr>
      </p:pic>
      <p:cxnSp>
        <p:nvCxnSpPr>
          <p:cNvPr id="7" name="Straight Arrow Connector 6"/>
          <p:cNvCxnSpPr>
            <a:cxnSpLocks/>
          </p:cNvCxnSpPr>
          <p:nvPr/>
        </p:nvCxnSpPr>
        <p:spPr>
          <a:xfrm>
            <a:off x="4043967" y="4008746"/>
            <a:ext cx="97879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93667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9686" y="790832"/>
            <a:ext cx="10058400" cy="2045043"/>
          </a:xfrm>
        </p:spPr>
        <p:txBody>
          <a:bodyPr/>
          <a:lstStyle/>
          <a:p>
            <a:r>
              <a:rPr lang="en-PH" dirty="0"/>
              <a:t>2. Dynamic obstacles prove to be a problem for the algorithm.</a:t>
            </a:r>
          </a:p>
          <a:p>
            <a:pPr marL="0" indent="0">
              <a:buNone/>
            </a:pPr>
            <a:r>
              <a:rPr lang="en-PH" dirty="0"/>
              <a:t>	Existing</a:t>
            </a:r>
          </a:p>
          <a:p>
            <a:pPr marL="0" indent="0">
              <a:buNone/>
            </a:pPr>
            <a:endParaRPr lang="en-PH" dirty="0"/>
          </a:p>
        </p:txBody>
      </p:sp>
      <p:sp>
        <p:nvSpPr>
          <p:cNvPr id="5" name="TextBox 4"/>
          <p:cNvSpPr txBox="1"/>
          <p:nvPr/>
        </p:nvSpPr>
        <p:spPr>
          <a:xfrm>
            <a:off x="2369712" y="5297046"/>
            <a:ext cx="7882914" cy="1200329"/>
          </a:xfrm>
          <a:prstGeom prst="rect">
            <a:avLst/>
          </a:prstGeom>
          <a:noFill/>
        </p:spPr>
        <p:txBody>
          <a:bodyPr wrap="square" rtlCol="0">
            <a:spAutoFit/>
          </a:bodyPr>
          <a:lstStyle/>
          <a:p>
            <a:r>
              <a:rPr lang="en-PH" dirty="0"/>
              <a:t>The figure shows the behavior of the unit when a dynamic obstacle (different unit) is blocking its way. The unit stops moving as it encounters a dynamic obstacle. </a:t>
            </a:r>
          </a:p>
          <a:p>
            <a:endParaRPr lang="en-PH" dirty="0"/>
          </a:p>
        </p:txBody>
      </p:sp>
      <p:pic>
        <p:nvPicPr>
          <p:cNvPr id="6" name="Picture 5"/>
          <p:cNvPicPr>
            <a:picLocks noChangeAspect="1"/>
          </p:cNvPicPr>
          <p:nvPr/>
        </p:nvPicPr>
        <p:blipFill>
          <a:blip r:embed="rId2"/>
          <a:stretch>
            <a:fillRect/>
          </a:stretch>
        </p:blipFill>
        <p:spPr>
          <a:xfrm>
            <a:off x="671650" y="2125014"/>
            <a:ext cx="4196564" cy="2883756"/>
          </a:xfrm>
          <a:prstGeom prst="rect">
            <a:avLst/>
          </a:prstGeom>
        </p:spPr>
      </p:pic>
      <p:pic>
        <p:nvPicPr>
          <p:cNvPr id="8" name="Picture 7"/>
          <p:cNvPicPr/>
          <p:nvPr/>
        </p:nvPicPr>
        <p:blipFill>
          <a:blip r:embed="rId2"/>
          <a:stretch>
            <a:fillRect/>
          </a:stretch>
        </p:blipFill>
        <p:spPr>
          <a:xfrm>
            <a:off x="6727204" y="2125014"/>
            <a:ext cx="4438918" cy="2883756"/>
          </a:xfrm>
          <a:prstGeom prst="rect">
            <a:avLst/>
          </a:prstGeom>
        </p:spPr>
      </p:pic>
      <p:cxnSp>
        <p:nvCxnSpPr>
          <p:cNvPr id="10" name="Straight Arrow Connector 9"/>
          <p:cNvCxnSpPr/>
          <p:nvPr/>
        </p:nvCxnSpPr>
        <p:spPr>
          <a:xfrm flipH="1" flipV="1">
            <a:off x="7791718" y="3232597"/>
            <a:ext cx="940158" cy="4784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Multiplication Sign 10"/>
          <p:cNvSpPr/>
          <p:nvPr/>
        </p:nvSpPr>
        <p:spPr>
          <a:xfrm>
            <a:off x="7650051" y="3124151"/>
            <a:ext cx="193183" cy="1084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2" name="Straight Arrow Connector 11"/>
          <p:cNvCxnSpPr>
            <a:cxnSpLocks/>
          </p:cNvCxnSpPr>
          <p:nvPr/>
        </p:nvCxnSpPr>
        <p:spPr>
          <a:xfrm>
            <a:off x="5318975" y="3711030"/>
            <a:ext cx="97879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1554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8064" y="593124"/>
            <a:ext cx="10058400" cy="1859692"/>
          </a:xfrm>
        </p:spPr>
        <p:txBody>
          <a:bodyPr>
            <a:normAutofit lnSpcReduction="10000"/>
          </a:bodyPr>
          <a:lstStyle/>
          <a:p>
            <a:r>
              <a:rPr lang="en-PH" dirty="0"/>
              <a:t>Proposed</a:t>
            </a:r>
          </a:p>
          <a:p>
            <a:pPr marL="0" indent="0">
              <a:buNone/>
            </a:pPr>
            <a:r>
              <a:rPr lang="en-PH" dirty="0"/>
              <a:t>  2.) </a:t>
            </a:r>
            <a:r>
              <a:rPr lang="en-PH" dirty="0">
                <a:effectLst/>
              </a:rPr>
              <a:t>To help the algorithm compute both static and dynamic obstacles with the least possible work time and used resources by adjusting the pre-process of the algorithm using </a:t>
            </a:r>
            <a:r>
              <a:rPr lang="en-PH" dirty="0" err="1">
                <a:effectLst/>
              </a:rPr>
              <a:t>nav</a:t>
            </a:r>
            <a:r>
              <a:rPr lang="en-PH" dirty="0">
                <a:effectLst/>
              </a:rPr>
              <a:t>-mesh to calculate for the dynamic obstacles also present on the graph.</a:t>
            </a:r>
            <a:endParaRPr lang="en-PH" dirty="0"/>
          </a:p>
          <a:p>
            <a:pPr marL="0" indent="0">
              <a:buNone/>
            </a:pPr>
            <a:r>
              <a:rPr lang="en-PH" dirty="0"/>
              <a:t>	</a:t>
            </a:r>
          </a:p>
        </p:txBody>
      </p:sp>
      <p:sp>
        <p:nvSpPr>
          <p:cNvPr id="7" name="TextBox 6"/>
          <p:cNvSpPr txBox="1"/>
          <p:nvPr/>
        </p:nvSpPr>
        <p:spPr>
          <a:xfrm>
            <a:off x="1008064" y="5891910"/>
            <a:ext cx="9478432" cy="646331"/>
          </a:xfrm>
          <a:prstGeom prst="rect">
            <a:avLst/>
          </a:prstGeom>
          <a:noFill/>
        </p:spPr>
        <p:txBody>
          <a:bodyPr wrap="square" rtlCol="0">
            <a:spAutoFit/>
          </a:bodyPr>
          <a:lstStyle/>
          <a:p>
            <a:r>
              <a:rPr lang="en-PH" dirty="0"/>
              <a:t>The information stored on the disk is constantly refreshed by the use of </a:t>
            </a:r>
            <a:r>
              <a:rPr lang="en-PH" dirty="0" err="1"/>
              <a:t>navmesh</a:t>
            </a:r>
            <a:r>
              <a:rPr lang="en-PH" dirty="0"/>
              <a:t>, this helps the unit find both dynamic and static obstacles.</a:t>
            </a:r>
          </a:p>
        </p:txBody>
      </p:sp>
      <p:pic>
        <p:nvPicPr>
          <p:cNvPr id="5" name="Picture 4"/>
          <p:cNvPicPr>
            <a:picLocks noChangeAspect="1"/>
          </p:cNvPicPr>
          <p:nvPr/>
        </p:nvPicPr>
        <p:blipFill>
          <a:blip r:embed="rId2"/>
          <a:stretch>
            <a:fillRect/>
          </a:stretch>
        </p:blipFill>
        <p:spPr>
          <a:xfrm>
            <a:off x="6583680" y="2125014"/>
            <a:ext cx="4221695" cy="3471862"/>
          </a:xfrm>
          <a:prstGeom prst="rect">
            <a:avLst/>
          </a:prstGeom>
        </p:spPr>
      </p:pic>
      <p:pic>
        <p:nvPicPr>
          <p:cNvPr id="8" name="Picture 7"/>
          <p:cNvPicPr>
            <a:picLocks noChangeAspect="1"/>
          </p:cNvPicPr>
          <p:nvPr/>
        </p:nvPicPr>
        <p:blipFill>
          <a:blip r:embed="rId3"/>
          <a:stretch>
            <a:fillRect/>
          </a:stretch>
        </p:blipFill>
        <p:spPr>
          <a:xfrm>
            <a:off x="979456" y="2125014"/>
            <a:ext cx="4196564" cy="3542086"/>
          </a:xfrm>
          <a:prstGeom prst="rect">
            <a:avLst/>
          </a:prstGeom>
        </p:spPr>
      </p:pic>
      <p:cxnSp>
        <p:nvCxnSpPr>
          <p:cNvPr id="9" name="Straight Arrow Connector 8"/>
          <p:cNvCxnSpPr>
            <a:cxnSpLocks/>
          </p:cNvCxnSpPr>
          <p:nvPr/>
        </p:nvCxnSpPr>
        <p:spPr>
          <a:xfrm>
            <a:off x="5409127" y="3970109"/>
            <a:ext cx="97879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04677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00318"/>
            <a:ext cx="9905998" cy="694765"/>
          </a:xfrm>
        </p:spPr>
        <p:txBody>
          <a:bodyPr/>
          <a:lstStyle/>
          <a:p>
            <a:r>
              <a:rPr lang="en-PH" dirty="0"/>
              <a:t>Enhanced algorithm</a:t>
            </a:r>
          </a:p>
        </p:txBody>
      </p:sp>
      <p:sp>
        <p:nvSpPr>
          <p:cNvPr id="5" name="Rectangle 1"/>
          <p:cNvSpPr>
            <a:spLocks noGrp="1" noChangeArrowheads="1"/>
          </p:cNvSpPr>
          <p:nvPr>
            <p:ph idx="1"/>
          </p:nvPr>
        </p:nvSpPr>
        <p:spPr bwMode="auto">
          <a:xfrm>
            <a:off x="574741" y="1767424"/>
            <a:ext cx="1123518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None/>
              <a:tabLst/>
            </a:pP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1. Divide the map into clusters. </a:t>
            </a:r>
            <a:endParaRPr kumimoji="0" lang="en-PH"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2. Define entrances between two adjacent clusters. </a:t>
            </a:r>
            <a:endParaRPr kumimoji="0" lang="en-PH"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3. These nodes that are traversed from each cluster are treated as entrances defined by the HPA* algorithm.</a:t>
            </a:r>
            <a:endParaRPr kumimoji="0" lang="en-PH"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4. </a:t>
            </a: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Clusters containing non-rectangular static obstacles are marked as “doubtful”.</a:t>
            </a:r>
          </a:p>
          <a:p>
            <a:pPr marL="0" marR="0" lvl="0" indent="0" algn="l" defTabSz="914400" rtl="0" eaLnBrk="0" fontAlgn="base" latinLnBrk="0" hangingPunct="0">
              <a:lnSpc>
                <a:spcPct val="100000"/>
              </a:lnSpc>
              <a:spcBef>
                <a:spcPct val="0"/>
              </a:spcBef>
              <a:spcAft>
                <a:spcPct val="0"/>
              </a:spcAft>
              <a:buClrTx/>
              <a:buSzTx/>
              <a:buNone/>
              <a:tabLst/>
            </a:pP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5. </a:t>
            </a: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Return to each doubtful cluster and attempt to mask it with a global </a:t>
            </a:r>
            <a:r>
              <a:rPr lang="en-PH" altLang="en-US" sz="1800" cap="none" dirty="0" err="1">
                <a:effectLst/>
                <a:latin typeface="Segoe UI" panose="020B0502040204020203" pitchFamily="34" charset="0"/>
                <a:ea typeface="Calibri" panose="020F0502020204030204" pitchFamily="34" charset="0"/>
                <a:cs typeface="Segoe UI" panose="020B0502040204020203" pitchFamily="34" charset="0"/>
              </a:rPr>
              <a:t>navmesh</a:t>
            </a: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a:t>
            </a:r>
            <a:endPar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6</a:t>
            </a: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Store information on disk that the grid is ready for hierarchical search.</a:t>
            </a:r>
            <a:endParaRPr kumimoji="0" lang="en-PH"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7</a:t>
            </a: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The users will insert the start and goal positions on the abstract graph.</a:t>
            </a:r>
          </a:p>
          <a:p>
            <a:pPr marL="0" marR="0" lvl="0" indent="0" algn="l" defTabSz="914400" rtl="0" eaLnBrk="0" fontAlgn="base" latinLnBrk="0" hangingPunct="0">
              <a:lnSpc>
                <a:spcPct val="100000"/>
              </a:lnSpc>
              <a:spcBef>
                <a:spcPct val="0"/>
              </a:spcBef>
              <a:spcAft>
                <a:spcPct val="0"/>
              </a:spcAft>
              <a:buClrTx/>
              <a:buSzTx/>
              <a:buNone/>
              <a:tabLst/>
            </a:pP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8. Using A* and minimal </a:t>
            </a:r>
            <a:r>
              <a:rPr kumimoji="0" lang="en-PH" altLang="en-US" sz="1800" b="0" i="0" u="none" strike="noStrike" cap="none" normalizeH="0" baseline="0" dirty="0" err="1">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navmesh</a:t>
            </a: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calculations, the algorithm will search for a path between the start and the goal.</a:t>
            </a:r>
            <a:endParaRPr kumimoji="0" lang="en-PH"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457200" marR="0" lvl="1" indent="0" algn="l" defTabSz="914400" rtl="0" eaLnBrk="0" fontAlgn="base" latinLnBrk="0" hangingPunct="0">
              <a:lnSpc>
                <a:spcPct val="100000"/>
              </a:lnSpc>
              <a:spcBef>
                <a:spcPct val="0"/>
              </a:spcBef>
              <a:spcAft>
                <a:spcPct val="0"/>
              </a:spcAft>
              <a:buClrTx/>
              <a:buSzTx/>
              <a:buNone/>
              <a:tabLst/>
            </a:pPr>
            <a:r>
              <a:rPr kumimoji="0" lang="en-PH" altLang="en-US"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  A* will provide an abstract path that moves the unit from the start to the border of the cluster containing it.</a:t>
            </a:r>
            <a:endParaRPr kumimoji="0" lang="en-PH"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457200" marR="0" lvl="1" indent="0" algn="l" defTabSz="914400" rtl="0" eaLnBrk="0" fontAlgn="base" latinLnBrk="0" hangingPunct="0">
              <a:lnSpc>
                <a:spcPct val="100000"/>
              </a:lnSpc>
              <a:spcBef>
                <a:spcPct val="0"/>
              </a:spcBef>
              <a:spcAft>
                <a:spcPct val="0"/>
              </a:spcAft>
              <a:buClrTx/>
              <a:buSzTx/>
              <a:buNone/>
              <a:tabLst/>
            </a:pPr>
            <a:r>
              <a:rPr kumimoji="0" lang="en-PH" altLang="en-US"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b. From the edge of the cluster before, provide a path that will lead to the cluster that contains the goal.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PH" altLang="en-US" sz="18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c. Provides an abstract graph that connects the edge of the goal’s cluster to the goal position.</a:t>
            </a:r>
            <a:r>
              <a:rPr kumimoji="0" lang="en-PH"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PH" altLang="en-US" sz="1800" cap="none" dirty="0">
                <a:effectLst/>
                <a:latin typeface="Segoe UI" panose="020B0502040204020203" pitchFamily="34" charset="0"/>
                <a:cs typeface="Segoe UI" panose="020B0502040204020203" pitchFamily="34" charset="0"/>
              </a:rPr>
              <a:t>9</a:t>
            </a:r>
            <a:r>
              <a:rPr kumimoji="0" lang="en-PH"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Use a local </a:t>
            </a:r>
            <a:r>
              <a:rPr kumimoji="0" lang="en-PH" altLang="en-US" sz="1800" b="0" i="0" u="none" strike="noStrike" cap="none" normalizeH="0" baseline="0" dirty="0" err="1">
                <a:ln>
                  <a:noFill/>
                </a:ln>
                <a:solidFill>
                  <a:schemeClr val="tx1"/>
                </a:solidFill>
                <a:effectLst/>
                <a:latin typeface="Segoe UI" panose="020B0502040204020203" pitchFamily="34" charset="0"/>
                <a:cs typeface="Segoe UI" panose="020B0502040204020203" pitchFamily="34" charset="0"/>
              </a:rPr>
              <a:t>navmesh</a:t>
            </a:r>
            <a:r>
              <a:rPr kumimoji="0" lang="en-PH"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to supplement HPA*’s lack of ability to track dynamic obstacles.</a:t>
            </a:r>
          </a:p>
        </p:txBody>
      </p:sp>
    </p:spTree>
    <p:extLst>
      <p:ext uri="{BB962C8B-B14F-4D97-AF65-F5344CB8AC3E}">
        <p14:creationId xmlns:p14="http://schemas.microsoft.com/office/powerpoint/2010/main" val="309052291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Results and discussions</a:t>
            </a:r>
          </a:p>
        </p:txBody>
      </p:sp>
      <p:sp>
        <p:nvSpPr>
          <p:cNvPr id="3" name="Content Placeholder 2"/>
          <p:cNvSpPr>
            <a:spLocks noGrp="1"/>
          </p:cNvSpPr>
          <p:nvPr>
            <p:ph idx="1"/>
          </p:nvPr>
        </p:nvSpPr>
        <p:spPr/>
        <p:txBody>
          <a:bodyPr/>
          <a:lstStyle/>
          <a:p>
            <a:pPr marL="0" indent="0" algn="just">
              <a:buNone/>
            </a:pPr>
            <a:r>
              <a:rPr lang="en-PH" dirty="0">
                <a:effectLst/>
              </a:rPr>
              <a:t>	HPA*, as introduced, is a pathfinding algorithm that has a unique process that differentiates itself from different pathfinding algorithm, this process is that it allows the algorithm to scan the grid area before the map loads. Another aspect of the algorithm is that it divides the grid into equally divided areas to make it easier to find the path and traverse between the nodes. This process can be further explained by the following:</a:t>
            </a:r>
          </a:p>
          <a:p>
            <a:endParaRPr lang="en-PH" dirty="0"/>
          </a:p>
        </p:txBody>
      </p:sp>
    </p:spTree>
    <p:extLst>
      <p:ext uri="{BB962C8B-B14F-4D97-AF65-F5344CB8AC3E}">
        <p14:creationId xmlns:p14="http://schemas.microsoft.com/office/powerpoint/2010/main" val="157860669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592429"/>
            <a:ext cx="9905998" cy="5198772"/>
          </a:xfrm>
        </p:spPr>
        <p:txBody>
          <a:bodyPr/>
          <a:lstStyle/>
          <a:p>
            <a:pPr marL="0" indent="0">
              <a:buNone/>
            </a:pPr>
            <a:r>
              <a:rPr lang="en-PH" dirty="0">
                <a:effectLst/>
              </a:rPr>
              <a:t>Process:</a:t>
            </a:r>
          </a:p>
          <a:p>
            <a:pPr marL="0" indent="0">
              <a:buNone/>
            </a:pPr>
            <a:r>
              <a:rPr lang="en-PH" dirty="0">
                <a:effectLst/>
              </a:rPr>
              <a:t>1. A user or a computer assigns a grid map for the algorithm to scan.</a:t>
            </a:r>
          </a:p>
          <a:p>
            <a:pPr marL="0" indent="0">
              <a:buNone/>
            </a:pPr>
            <a:r>
              <a:rPr lang="en-PH" dirty="0">
                <a:effectLst/>
              </a:rPr>
              <a:t>2. Before the map loads, the algorithm divides the grid into areas that make it easier for the algorithm to discern the obstacles laid out on the grid.</a:t>
            </a:r>
          </a:p>
          <a:p>
            <a:pPr marL="0" indent="0">
              <a:buNone/>
            </a:pPr>
            <a:r>
              <a:rPr lang="en-PH" dirty="0">
                <a:effectLst/>
              </a:rPr>
              <a:t>3. Obstacles are then scanned and their respective are considered as unpassable. </a:t>
            </a:r>
          </a:p>
          <a:p>
            <a:pPr marL="0" indent="0">
              <a:buNone/>
            </a:pPr>
            <a:r>
              <a:rPr lang="en-PH" dirty="0">
                <a:effectLst/>
              </a:rPr>
              <a:t>4. Transitions are placed at the edge of the areas that were previously divided. These transitions are placed to grids that are still passable.</a:t>
            </a:r>
          </a:p>
          <a:p>
            <a:pPr marL="0" indent="0">
              <a:buNone/>
            </a:pPr>
            <a:r>
              <a:rPr lang="en-PH" dirty="0">
                <a:effectLst/>
              </a:rPr>
              <a:t>5. A user then input the starting and ending nodes.</a:t>
            </a:r>
          </a:p>
          <a:p>
            <a:pPr marL="0" indent="0">
              <a:buNone/>
            </a:pPr>
            <a:r>
              <a:rPr lang="en-PH" dirty="0">
                <a:effectLst/>
              </a:rPr>
              <a:t>6. The algorithm then uses A* to calculate the shortest path needed to take to traverse between the nodes.</a:t>
            </a:r>
          </a:p>
        </p:txBody>
      </p:sp>
    </p:spTree>
    <p:extLst>
      <p:ext uri="{BB962C8B-B14F-4D97-AF65-F5344CB8AC3E}">
        <p14:creationId xmlns:p14="http://schemas.microsoft.com/office/powerpoint/2010/main" val="238391118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502277"/>
            <a:ext cx="9905998" cy="5288924"/>
          </a:xfrm>
        </p:spPr>
        <p:txBody>
          <a:bodyPr>
            <a:normAutofit/>
          </a:bodyPr>
          <a:lstStyle/>
          <a:p>
            <a:pPr marL="0" indent="0">
              <a:buNone/>
            </a:pPr>
            <a:r>
              <a:rPr lang="en-PH" dirty="0">
                <a:effectLst/>
              </a:rPr>
              <a:t>	With this process, the algorithm can find the optimal path between the nodes, but adding </a:t>
            </a:r>
            <a:r>
              <a:rPr lang="en-PH" dirty="0" err="1">
                <a:effectLst/>
              </a:rPr>
              <a:t>nav</a:t>
            </a:r>
            <a:r>
              <a:rPr lang="en-PH" dirty="0">
                <a:effectLst/>
              </a:rPr>
              <a:t>-mesh in the process, the algorithm can discern better which are passable or not when scanning obstacles. The following is the process with </a:t>
            </a:r>
            <a:r>
              <a:rPr lang="en-PH" dirty="0" err="1">
                <a:effectLst/>
              </a:rPr>
              <a:t>nav</a:t>
            </a:r>
            <a:r>
              <a:rPr lang="en-PH" dirty="0">
                <a:effectLst/>
              </a:rPr>
              <a:t>-mesh included:</a:t>
            </a:r>
          </a:p>
          <a:p>
            <a:pPr marL="0" indent="0">
              <a:buNone/>
            </a:pPr>
            <a:r>
              <a:rPr lang="en-PH" dirty="0">
                <a:effectLst/>
              </a:rPr>
              <a:t>Process:</a:t>
            </a:r>
          </a:p>
          <a:p>
            <a:pPr marL="0" indent="0">
              <a:buNone/>
            </a:pPr>
            <a:r>
              <a:rPr lang="en-PH" dirty="0">
                <a:effectLst/>
              </a:rPr>
              <a:t>1. A user or a computer assigns a grid map for the algorithm to scan.</a:t>
            </a:r>
          </a:p>
          <a:p>
            <a:pPr marL="0" indent="0">
              <a:buNone/>
            </a:pPr>
            <a:r>
              <a:rPr lang="en-PH" dirty="0">
                <a:effectLst/>
              </a:rPr>
              <a:t>2. Before the map loads, the algorithm divides the grid into areas that make it easier for the algorithm to discern the obstacles laid out on the grid.</a:t>
            </a:r>
          </a:p>
          <a:p>
            <a:pPr marL="0" indent="0">
              <a:buNone/>
            </a:pPr>
            <a:r>
              <a:rPr lang="en-PH" dirty="0">
                <a:effectLst/>
              </a:rPr>
              <a:t>3. Obstacles are then scanned and their respective locations are considered as unpassable. </a:t>
            </a:r>
          </a:p>
          <a:p>
            <a:pPr marL="0" indent="0">
              <a:buNone/>
            </a:pPr>
            <a:r>
              <a:rPr lang="en-PH" dirty="0">
                <a:effectLst/>
              </a:rPr>
              <a:t>4. Transitions are placed at the edge of the areas that were previously divided. These transitions are placed to grids that are still passable.</a:t>
            </a:r>
          </a:p>
        </p:txBody>
      </p:sp>
    </p:spTree>
    <p:extLst>
      <p:ext uri="{BB962C8B-B14F-4D97-AF65-F5344CB8AC3E}">
        <p14:creationId xmlns:p14="http://schemas.microsoft.com/office/powerpoint/2010/main" val="364738803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373487"/>
            <a:ext cx="9905998" cy="5417713"/>
          </a:xfrm>
        </p:spPr>
        <p:txBody>
          <a:bodyPr/>
          <a:lstStyle/>
          <a:p>
            <a:pPr marL="0" indent="0">
              <a:buNone/>
            </a:pPr>
            <a:r>
              <a:rPr lang="en-PH" dirty="0">
                <a:effectLst/>
              </a:rPr>
              <a:t>5. A user then input the starting and ending nodes.</a:t>
            </a:r>
          </a:p>
          <a:p>
            <a:pPr marL="0" indent="0">
              <a:buNone/>
            </a:pPr>
            <a:r>
              <a:rPr lang="en-PH" dirty="0">
                <a:effectLst/>
              </a:rPr>
              <a:t>6. The algorithm then uses A* to calculate the shortest path needed to take to traverse between the nodes.</a:t>
            </a:r>
          </a:p>
          <a:p>
            <a:pPr marL="0" indent="0">
              <a:buNone/>
            </a:pPr>
            <a:r>
              <a:rPr lang="en-PH" dirty="0">
                <a:effectLst/>
              </a:rPr>
              <a:t>7. As the agent (unit) moves along the generated path, a </a:t>
            </a:r>
            <a:r>
              <a:rPr lang="en-PH" dirty="0" err="1">
                <a:effectLst/>
              </a:rPr>
              <a:t>NavMesh</a:t>
            </a:r>
            <a:r>
              <a:rPr lang="en-PH" dirty="0">
                <a:effectLst/>
              </a:rPr>
              <a:t> is applied to this path. This </a:t>
            </a:r>
            <a:r>
              <a:rPr lang="en-PH" dirty="0" err="1">
                <a:effectLst/>
              </a:rPr>
              <a:t>NavMesh</a:t>
            </a:r>
            <a:r>
              <a:rPr lang="en-PH" dirty="0">
                <a:effectLst/>
              </a:rPr>
              <a:t> modifies the path and makes it possible for the unit to predict collisions that may be produced by dynamic obstacles (those of which are not included in the initial scan).</a:t>
            </a:r>
          </a:p>
          <a:p>
            <a:pPr marL="0" indent="0">
              <a:buNone/>
            </a:pPr>
            <a:r>
              <a:rPr lang="en-PH" dirty="0">
                <a:effectLst/>
              </a:rPr>
              <a:t>	What </a:t>
            </a:r>
            <a:r>
              <a:rPr lang="en-PH" dirty="0" err="1">
                <a:effectLst/>
              </a:rPr>
              <a:t>navmesh</a:t>
            </a:r>
            <a:r>
              <a:rPr lang="en-PH" dirty="0">
                <a:effectLst/>
              </a:rPr>
              <a:t> does is that it scans the shortest path basing from the result of the HPA* pathfinding algorithm, but instead of using nodes, </a:t>
            </a:r>
            <a:r>
              <a:rPr lang="en-PH" dirty="0" err="1">
                <a:effectLst/>
              </a:rPr>
              <a:t>navmesh</a:t>
            </a:r>
            <a:r>
              <a:rPr lang="en-PH" dirty="0">
                <a:effectLst/>
              </a:rPr>
              <a:t> is used in its place.</a:t>
            </a:r>
          </a:p>
          <a:p>
            <a:endParaRPr lang="en-PH" dirty="0"/>
          </a:p>
        </p:txBody>
      </p:sp>
    </p:spTree>
    <p:extLst>
      <p:ext uri="{BB962C8B-B14F-4D97-AF65-F5344CB8AC3E}">
        <p14:creationId xmlns:p14="http://schemas.microsoft.com/office/powerpoint/2010/main" val="50804832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290144" y="1081825"/>
            <a:ext cx="7162242" cy="4026795"/>
          </a:xfrm>
        </p:spPr>
      </p:pic>
    </p:spTree>
    <p:extLst>
      <p:ext uri="{BB962C8B-B14F-4D97-AF65-F5344CB8AC3E}">
        <p14:creationId xmlns:p14="http://schemas.microsoft.com/office/powerpoint/2010/main" val="156193412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Introduction</a:t>
            </a:r>
          </a:p>
        </p:txBody>
      </p:sp>
      <p:sp>
        <p:nvSpPr>
          <p:cNvPr id="3" name="Content Placeholder 2"/>
          <p:cNvSpPr>
            <a:spLocks noGrp="1"/>
          </p:cNvSpPr>
          <p:nvPr>
            <p:ph idx="1"/>
          </p:nvPr>
        </p:nvSpPr>
        <p:spPr/>
        <p:txBody>
          <a:bodyPr>
            <a:normAutofit/>
          </a:bodyPr>
          <a:lstStyle/>
          <a:p>
            <a:pPr>
              <a:lnSpc>
                <a:spcPct val="160000"/>
              </a:lnSpc>
            </a:pPr>
            <a:endParaRPr lang="en-PH" dirty="0"/>
          </a:p>
          <a:p>
            <a:pPr algn="just">
              <a:lnSpc>
                <a:spcPct val="150000"/>
              </a:lnSpc>
            </a:pPr>
            <a:endParaRPr lang="en-PH" dirty="0"/>
          </a:p>
        </p:txBody>
      </p:sp>
      <p:sp>
        <p:nvSpPr>
          <p:cNvPr id="5" name="TextBox 4"/>
          <p:cNvSpPr txBox="1"/>
          <p:nvPr/>
        </p:nvSpPr>
        <p:spPr>
          <a:xfrm>
            <a:off x="1141413" y="1841679"/>
            <a:ext cx="10307905" cy="4081117"/>
          </a:xfrm>
          <a:prstGeom prst="rect">
            <a:avLst/>
          </a:prstGeom>
          <a:noFill/>
        </p:spPr>
        <p:txBody>
          <a:bodyPr wrap="square" rtlCol="0">
            <a:spAutoFit/>
          </a:bodyPr>
          <a:lstStyle/>
          <a:p>
            <a:pPr>
              <a:lnSpc>
                <a:spcPct val="160000"/>
              </a:lnSpc>
            </a:pPr>
            <a:r>
              <a:rPr lang="en-PH"/>
              <a:t>HPA* consists of a build algorithm and a search algorithm. The build algorithm defines the hierarchy through a series of graphs, where each graph abstracts a higher resolution graph. After the hierarchy is prepared, the search algorithm finds a path at the highest level, and refines it into a series of segment paths along the lowest level. The utility of HPA* is that a great deal of computation can be done in the preprocessing stage making the actual pathfinding task much faster. When a path is requested between locations a and b, all that is needed is to temporarily connect them to the pre-calculated graph by making small Dijkstra searches on the original cost raster within the blocks containing a and b, then calculate a path between them on the graph using A*</a:t>
            </a:r>
            <a:endParaRPr lang="en-PH" dirty="0"/>
          </a:p>
        </p:txBody>
      </p:sp>
    </p:spTree>
    <p:extLst>
      <p:ext uri="{BB962C8B-B14F-4D97-AF65-F5344CB8AC3E}">
        <p14:creationId xmlns:p14="http://schemas.microsoft.com/office/powerpoint/2010/main" val="421442051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111015" y="1094705"/>
            <a:ext cx="7689100" cy="4323008"/>
          </a:xfrm>
          <a:prstGeom prst="rect">
            <a:avLst/>
          </a:prstGeom>
        </p:spPr>
      </p:pic>
    </p:spTree>
    <p:extLst>
      <p:ext uri="{BB962C8B-B14F-4D97-AF65-F5344CB8AC3E}">
        <p14:creationId xmlns:p14="http://schemas.microsoft.com/office/powerpoint/2010/main" val="5184353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39628" y="1120462"/>
            <a:ext cx="7610160" cy="4278626"/>
          </a:xfrm>
          <a:prstGeom prst="rect">
            <a:avLst/>
          </a:prstGeom>
        </p:spPr>
      </p:pic>
    </p:spTree>
    <p:extLst>
      <p:ext uri="{BB962C8B-B14F-4D97-AF65-F5344CB8AC3E}">
        <p14:creationId xmlns:p14="http://schemas.microsoft.com/office/powerpoint/2010/main" val="50711372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31315" y="986971"/>
            <a:ext cx="8261048" cy="4644572"/>
          </a:xfrm>
          <a:prstGeom prst="rect">
            <a:avLst/>
          </a:prstGeom>
        </p:spPr>
      </p:pic>
    </p:spTree>
    <p:extLst>
      <p:ext uri="{BB962C8B-B14F-4D97-AF65-F5344CB8AC3E}">
        <p14:creationId xmlns:p14="http://schemas.microsoft.com/office/powerpoint/2010/main" val="280786063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051775"/>
          </a:xfrm>
        </p:spPr>
        <p:txBody>
          <a:bodyPr/>
          <a:lstStyle/>
          <a:p>
            <a:r>
              <a:rPr lang="en-PH" dirty="0"/>
              <a:t>Recommendation</a:t>
            </a:r>
          </a:p>
        </p:txBody>
      </p:sp>
      <p:sp>
        <p:nvSpPr>
          <p:cNvPr id="3" name="Content Placeholder 2"/>
          <p:cNvSpPr>
            <a:spLocks noGrp="1"/>
          </p:cNvSpPr>
          <p:nvPr>
            <p:ph idx="1"/>
          </p:nvPr>
        </p:nvSpPr>
        <p:spPr>
          <a:xfrm>
            <a:off x="1141413" y="1815921"/>
            <a:ext cx="9905998" cy="3975279"/>
          </a:xfrm>
        </p:spPr>
        <p:txBody>
          <a:bodyPr>
            <a:normAutofit/>
          </a:bodyPr>
          <a:lstStyle/>
          <a:p>
            <a:pPr marL="0" indent="0" algn="just">
              <a:buNone/>
            </a:pPr>
            <a:r>
              <a:rPr lang="en-PH" dirty="0">
                <a:effectLst/>
              </a:rPr>
              <a:t>	We recommend using the HPA* pathfinding algorithm from our research to improve the development of future games. Our enhanced algorithm may be applied on other applications such as way-finding and, extensively, robotics. </a:t>
            </a:r>
            <a:endParaRPr lang="en-PH" dirty="0"/>
          </a:p>
        </p:txBody>
      </p:sp>
    </p:spTree>
    <p:extLst>
      <p:ext uri="{BB962C8B-B14F-4D97-AF65-F5344CB8AC3E}">
        <p14:creationId xmlns:p14="http://schemas.microsoft.com/office/powerpoint/2010/main" val="150968099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9123" y="1493948"/>
            <a:ext cx="10058400" cy="3072655"/>
          </a:xfrm>
        </p:spPr>
        <p:txBody>
          <a:bodyPr>
            <a:normAutofit/>
          </a:bodyPr>
          <a:lstStyle/>
          <a:p>
            <a:pPr>
              <a:lnSpc>
                <a:spcPct val="160000"/>
              </a:lnSpc>
            </a:pPr>
            <a:r>
              <a:rPr lang="en-PH" dirty="0"/>
              <a:t>Pathfinding algorithms are used to give the AIs a certain distinction and understanding on their surroundings. It lets them choose a path that will reach the destination with the least distance covered.</a:t>
            </a:r>
          </a:p>
        </p:txBody>
      </p:sp>
    </p:spTree>
    <p:extLst>
      <p:ext uri="{BB962C8B-B14F-4D97-AF65-F5344CB8AC3E}">
        <p14:creationId xmlns:p14="http://schemas.microsoft.com/office/powerpoint/2010/main" val="282025705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259492"/>
            <a:ext cx="10058400" cy="5912708"/>
          </a:xfrm>
        </p:spPr>
        <p:txBody>
          <a:bodyPr>
            <a:normAutofit/>
          </a:bodyPr>
          <a:lstStyle/>
          <a:p>
            <a:pPr>
              <a:lnSpc>
                <a:spcPct val="150000"/>
              </a:lnSpc>
            </a:pPr>
            <a:r>
              <a:rPr lang="en-PH" dirty="0"/>
              <a:t>Nightmares is a game we developed to test the performance of the enhanced algorithm proposed on this research. It is an arcade-style game that lets the player to deal with waves of enemies. The longer the player survives, the higher their score.</a:t>
            </a:r>
          </a:p>
          <a:p>
            <a:pPr>
              <a:lnSpc>
                <a:spcPct val="150000"/>
              </a:lnSpc>
            </a:pPr>
            <a:endParaRPr lang="en-PH" dirty="0"/>
          </a:p>
        </p:txBody>
      </p:sp>
    </p:spTree>
    <p:extLst>
      <p:ext uri="{BB962C8B-B14F-4D97-AF65-F5344CB8AC3E}">
        <p14:creationId xmlns:p14="http://schemas.microsoft.com/office/powerpoint/2010/main" val="119255150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375" y="558084"/>
            <a:ext cx="9905998" cy="755561"/>
          </a:xfrm>
        </p:spPr>
        <p:txBody>
          <a:bodyPr/>
          <a:lstStyle/>
          <a:p>
            <a:r>
              <a:rPr lang="en-PH" dirty="0"/>
              <a:t>algorithm</a:t>
            </a:r>
          </a:p>
        </p:txBody>
      </p:sp>
      <p:sp>
        <p:nvSpPr>
          <p:cNvPr id="4" name="Rectangle 1"/>
          <p:cNvSpPr>
            <a:spLocks noGrp="1" noChangeArrowheads="1"/>
          </p:cNvSpPr>
          <p:nvPr>
            <p:ph idx="1"/>
          </p:nvPr>
        </p:nvSpPr>
        <p:spPr bwMode="auto">
          <a:xfrm>
            <a:off x="721217" y="1668545"/>
            <a:ext cx="1102431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PH" altLang="en-US"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Start:</a:t>
            </a:r>
            <a:endParaRPr kumimoji="0" lang="en-PH"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PH" altLang="en-US"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Pre-processing</a:t>
            </a:r>
            <a:endParaRPr kumimoji="0" lang="en-PH"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PH" altLang="en-US"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Divide the map into clusters        - </a:t>
            </a:r>
            <a:r>
              <a:rPr kumimoji="0" lang="en-PH" altLang="en-US" b="1" i="0" u="none" strike="noStrike" cap="none" normalizeH="0" baseline="0" dirty="0">
                <a:ln>
                  <a:noFill/>
                </a:ln>
                <a:solidFill>
                  <a:srgbClr val="FFFF00"/>
                </a:solidFill>
                <a:effectLst/>
                <a:latin typeface="Segoe UI" panose="020B0502040204020203" pitchFamily="34" charset="0"/>
                <a:ea typeface="Calibri" panose="020F0502020204030204" pitchFamily="34" charset="0"/>
                <a:cs typeface="Segoe UI" panose="020B0502040204020203" pitchFamily="34" charset="0"/>
              </a:rPr>
              <a:t>Problem 1</a:t>
            </a:r>
          </a:p>
          <a:p>
            <a:pPr marL="0" lvl="0" indent="0" algn="just" defTabSz="914400">
              <a:buClrTx/>
              <a:buSzTx/>
              <a:buFontTx/>
              <a:buChar char="•"/>
            </a:pPr>
            <a:r>
              <a:rPr lang="en-PH" altLang="en-US" cap="none" dirty="0">
                <a:effectLst/>
                <a:latin typeface="Segoe UI" panose="020B0502040204020203" pitchFamily="34" charset="0"/>
                <a:cs typeface="Segoe UI" panose="020B0502040204020203" pitchFamily="34" charset="0"/>
              </a:rPr>
              <a:t>For every set of adjacent clusters, identify an entrance connecting them. </a:t>
            </a:r>
            <a:endParaRPr kumimoji="0" lang="en-PH" altLang="en-US"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PH" altLang="en-US"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For each entrance, define one or two transitions depending on the entrance width. – </a:t>
            </a:r>
            <a:r>
              <a:rPr kumimoji="0" lang="en-PH" altLang="en-US" b="1" i="0" u="none" strike="noStrike" cap="none" normalizeH="0" baseline="0" dirty="0">
                <a:ln>
                  <a:noFill/>
                </a:ln>
                <a:solidFill>
                  <a:srgbClr val="FFFF00"/>
                </a:solidFill>
                <a:effectLst/>
                <a:latin typeface="Segoe UI" panose="020B0502040204020203" pitchFamily="34" charset="0"/>
                <a:ea typeface="Calibri" panose="020F0502020204030204" pitchFamily="34" charset="0"/>
                <a:cs typeface="Segoe UI" panose="020B0502040204020203" pitchFamily="34" charset="0"/>
              </a:rPr>
              <a:t>Problem 3</a:t>
            </a:r>
            <a:endParaRPr kumimoji="0" lang="en-PH" altLang="en-US" b="1" i="0" u="none" strike="noStrike" cap="none" normalizeH="0" baseline="0" dirty="0">
              <a:ln>
                <a:noFill/>
              </a:ln>
              <a:solidFill>
                <a:srgbClr val="FFFF00"/>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PH" altLang="en-US"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For each transition, define an edge connecting two nodes called inter-edges.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PH"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For each pair of nodes inside a cluster, define an edge linking them as intra-edges.</a:t>
            </a:r>
            <a:endParaRPr kumimoji="0" lang="en-PH"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PH" altLang="en-US"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Store information on disk that the grid is ready for hierarchical search. – </a:t>
            </a:r>
            <a:r>
              <a:rPr kumimoji="0" lang="en-PH" altLang="en-US" b="1" i="0" u="none" strike="noStrike" cap="none" normalizeH="0" baseline="0" dirty="0">
                <a:ln>
                  <a:noFill/>
                </a:ln>
                <a:solidFill>
                  <a:srgbClr val="FFFF00"/>
                </a:solidFill>
                <a:effectLst/>
                <a:latin typeface="Segoe UI" panose="020B0502040204020203" pitchFamily="34" charset="0"/>
                <a:ea typeface="Calibri" panose="020F0502020204030204" pitchFamily="34" charset="0"/>
                <a:cs typeface="Segoe UI" panose="020B0502040204020203" pitchFamily="34" charset="0"/>
              </a:rPr>
              <a:t>Problem 2</a:t>
            </a:r>
          </a:p>
          <a:p>
            <a:pPr marL="0" lvl="0" indent="0" algn="just" defTabSz="914400">
              <a:buClrTx/>
              <a:buSzTx/>
              <a:buNone/>
            </a:pPr>
            <a:r>
              <a:rPr lang="en-PH" altLang="en-US" cap="none" dirty="0">
                <a:effectLst/>
                <a:latin typeface="Segoe UI" panose="020B0502040204020203" pitchFamily="34" charset="0"/>
                <a:ea typeface="Calibri" panose="020F0502020204030204" pitchFamily="34" charset="0"/>
                <a:cs typeface="Segoe UI" panose="020B0502040204020203" pitchFamily="34" charset="0"/>
              </a:rPr>
              <a:t>	On-line search</a:t>
            </a:r>
            <a:endParaRPr lang="en-PH" altLang="en-US" sz="1800" cap="none" dirty="0">
              <a:effectLst/>
            </a:endParaRPr>
          </a:p>
          <a:p>
            <a:pPr marL="0" lvl="0" indent="0" algn="just" defTabSz="914400">
              <a:buClrTx/>
              <a:buSzTx/>
              <a:buFontTx/>
              <a:buChar char="•"/>
            </a:pPr>
            <a:r>
              <a:rPr lang="en-PH" altLang="en-US" cap="none" dirty="0">
                <a:effectLst/>
                <a:latin typeface="Segoe UI" panose="020B0502040204020203" pitchFamily="34" charset="0"/>
                <a:ea typeface="Calibri" panose="020F0502020204030204" pitchFamily="34" charset="0"/>
                <a:cs typeface="Segoe UI" panose="020B0502040204020203" pitchFamily="34" charset="0"/>
              </a:rPr>
              <a:t>Insert start and goal positions in the abstract graph.</a:t>
            </a:r>
            <a:endParaRPr lang="en-PH" altLang="en-US" sz="1800" cap="none" dirty="0">
              <a:effectLst/>
            </a:endParaRPr>
          </a:p>
          <a:p>
            <a:pPr marL="0" lvl="0" indent="0" algn="just" defTabSz="914400">
              <a:buClrTx/>
              <a:buSzTx/>
              <a:buFontTx/>
              <a:buChar char="•"/>
            </a:pPr>
            <a:r>
              <a:rPr lang="en-PH" altLang="en-US" cap="none" dirty="0">
                <a:effectLst/>
                <a:latin typeface="Segoe UI" panose="020B0502040204020203" pitchFamily="34" charset="0"/>
                <a:ea typeface="Calibri" panose="020F0502020204030204" pitchFamily="34" charset="0"/>
                <a:cs typeface="Segoe UI" panose="020B0502040204020203" pitchFamily="34" charset="0"/>
              </a:rPr>
              <a:t>Use A* to search for a path between start and goal.</a:t>
            </a:r>
            <a:endParaRPr lang="en-PH" altLang="en-US" sz="1800" cap="none" dirty="0">
              <a:effectLst/>
            </a:endParaRPr>
          </a:p>
          <a:p>
            <a:pPr marL="0" lvl="0" indent="0" algn="just" defTabSz="914400">
              <a:buClrTx/>
              <a:buSzTx/>
              <a:buFontTx/>
              <a:buChar char="•"/>
            </a:pPr>
            <a:r>
              <a:rPr lang="en-PH" altLang="en-US" cap="none" dirty="0">
                <a:effectLst/>
                <a:latin typeface="Segoe UI" panose="020B0502040204020203" pitchFamily="34" charset="0"/>
                <a:ea typeface="Calibri" panose="020F0502020204030204" pitchFamily="34" charset="0"/>
                <a:cs typeface="Segoe UI" panose="020B0502040204020203" pitchFamily="34" charset="0"/>
              </a:rPr>
              <a:t>Provides an abstract path that moves the start to the border of the cluster containing it.</a:t>
            </a:r>
            <a:endParaRPr lang="en-PH" altLang="en-US" sz="1800" cap="none" dirty="0">
              <a:effectLst/>
            </a:endParaRPr>
          </a:p>
          <a:p>
            <a:pPr marL="0" lvl="0" indent="0" algn="just" defTabSz="914400">
              <a:buClrTx/>
              <a:buSzTx/>
              <a:buFontTx/>
              <a:buChar char="•"/>
            </a:pPr>
            <a:r>
              <a:rPr lang="en-PH" altLang="en-US" cap="none" dirty="0">
                <a:effectLst/>
                <a:latin typeface="Segoe UI" panose="020B0502040204020203" pitchFamily="34" charset="0"/>
                <a:ea typeface="Calibri" panose="020F0502020204030204" pitchFamily="34" charset="0"/>
                <a:cs typeface="Segoe UI" panose="020B0502040204020203" pitchFamily="34" charset="0"/>
              </a:rPr>
              <a:t>Provides an abstract path to goal</a:t>
            </a:r>
            <a:r>
              <a:rPr lang="en-PH" altLang="en-US" cap="none" dirty="0">
                <a:effectLst/>
                <a:latin typeface="Calibri" panose="020F0502020204030204" pitchFamily="34" charset="0"/>
                <a:ea typeface="Calibri" panose="020F0502020204030204" pitchFamily="34" charset="0"/>
                <a:cs typeface="Segoe UI" panose="020B0502040204020203" pitchFamily="34" charset="0"/>
              </a:rPr>
              <a:t>’</a:t>
            </a:r>
            <a:r>
              <a:rPr lang="en-PH" altLang="en-US" cap="none" dirty="0">
                <a:effectLst/>
                <a:latin typeface="Segoe UI" panose="020B0502040204020203" pitchFamily="34" charset="0"/>
                <a:ea typeface="Calibri" panose="020F0502020204030204" pitchFamily="34" charset="0"/>
                <a:cs typeface="Segoe UI" panose="020B0502040204020203" pitchFamily="34" charset="0"/>
              </a:rPr>
              <a:t>s cluster.</a:t>
            </a:r>
            <a:endParaRPr lang="en-PH" altLang="en-US" sz="1800" cap="none" dirty="0">
              <a:effectLst/>
            </a:endParaRPr>
          </a:p>
          <a:p>
            <a:pPr marL="0" lvl="0" indent="0" algn="just" defTabSz="914400">
              <a:buClrTx/>
              <a:buSzTx/>
              <a:buFontTx/>
              <a:buChar char="•"/>
            </a:pPr>
            <a:r>
              <a:rPr lang="en-PH" altLang="en-US" cap="none" dirty="0">
                <a:effectLst/>
                <a:latin typeface="Segoe UI" panose="020B0502040204020203" pitchFamily="34" charset="0"/>
                <a:ea typeface="Calibri" panose="020F0502020204030204" pitchFamily="34" charset="0"/>
                <a:cs typeface="Segoe UI" panose="020B0502040204020203" pitchFamily="34" charset="0"/>
              </a:rPr>
              <a:t>Provides an abstract path from the goal</a:t>
            </a:r>
            <a:r>
              <a:rPr lang="en-PH" altLang="en-US" cap="none" dirty="0">
                <a:effectLst/>
                <a:latin typeface="Calibri" panose="020F0502020204030204" pitchFamily="34" charset="0"/>
                <a:ea typeface="Calibri" panose="020F0502020204030204" pitchFamily="34" charset="0"/>
                <a:cs typeface="Segoe UI" panose="020B0502040204020203" pitchFamily="34" charset="0"/>
              </a:rPr>
              <a:t>’</a:t>
            </a:r>
            <a:r>
              <a:rPr lang="en-PH" altLang="en-US" cap="none" dirty="0">
                <a:effectLst/>
                <a:latin typeface="Segoe UI" panose="020B0502040204020203" pitchFamily="34" charset="0"/>
                <a:ea typeface="Calibri" panose="020F0502020204030204" pitchFamily="34" charset="0"/>
                <a:cs typeface="Segoe UI" panose="020B0502040204020203" pitchFamily="34" charset="0"/>
              </a:rPr>
              <a:t>s cluster to the goal.</a:t>
            </a:r>
            <a:endParaRPr lang="en-PH" altLang="en-US" sz="3200" cap="none" dirty="0">
              <a:effectLst/>
              <a:latin typeface="Segoe UI" panose="020B0502040204020203" pitchFamily="34" charset="0"/>
              <a:ea typeface="Calibri" panose="020F0502020204030204" pitchFamily="34" charset="0"/>
              <a:cs typeface="Segoe UI" panose="020B0502040204020203" pitchFamily="34" charset="0"/>
            </a:endParaRPr>
          </a:p>
          <a:p>
            <a:pPr marL="0" lvl="0" indent="0" algn="just" defTabSz="914400">
              <a:buClrTx/>
              <a:buSzTx/>
              <a:buNone/>
            </a:pPr>
            <a:r>
              <a:rPr lang="en-PH" altLang="en-US" cap="none" dirty="0">
                <a:effectLst/>
                <a:latin typeface="Segoe UI" panose="020B0502040204020203" pitchFamily="34" charset="0"/>
                <a:ea typeface="Calibri" panose="020F0502020204030204" pitchFamily="34" charset="0"/>
                <a:cs typeface="Segoe UI" panose="020B0502040204020203" pitchFamily="34" charset="0"/>
              </a:rPr>
              <a:t>End.</a:t>
            </a:r>
          </a:p>
        </p:txBody>
      </p:sp>
    </p:spTree>
    <p:extLst>
      <p:ext uri="{BB962C8B-B14F-4D97-AF65-F5344CB8AC3E}">
        <p14:creationId xmlns:p14="http://schemas.microsoft.com/office/powerpoint/2010/main" val="339475537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Statement of the Problems and objectives</a:t>
            </a:r>
          </a:p>
        </p:txBody>
      </p:sp>
      <p:sp>
        <p:nvSpPr>
          <p:cNvPr id="3" name="Content Placeholder 2"/>
          <p:cNvSpPr>
            <a:spLocks noGrp="1"/>
          </p:cNvSpPr>
          <p:nvPr>
            <p:ph idx="1"/>
          </p:nvPr>
        </p:nvSpPr>
        <p:spPr>
          <a:xfrm>
            <a:off x="1141413" y="1858850"/>
            <a:ext cx="9905998" cy="655750"/>
          </a:xfrm>
        </p:spPr>
        <p:txBody>
          <a:bodyPr/>
          <a:lstStyle/>
          <a:p>
            <a:pPr algn="just">
              <a:lnSpc>
                <a:spcPct val="150000"/>
              </a:lnSpc>
            </a:pPr>
            <a:r>
              <a:rPr lang="en-PH" dirty="0"/>
              <a:t>Problem 1. The algorithm only scans rectangular-shaped obstacles.</a:t>
            </a:r>
          </a:p>
        </p:txBody>
      </p:sp>
      <p:pic>
        <p:nvPicPr>
          <p:cNvPr id="4" name="Picture 3"/>
          <p:cNvPicPr/>
          <p:nvPr/>
        </p:nvPicPr>
        <p:blipFill>
          <a:blip r:embed="rId2"/>
          <a:stretch>
            <a:fillRect/>
          </a:stretch>
        </p:blipFill>
        <p:spPr>
          <a:xfrm>
            <a:off x="1438893" y="2754603"/>
            <a:ext cx="3081591" cy="2686050"/>
          </a:xfrm>
          <a:prstGeom prst="rect">
            <a:avLst/>
          </a:prstGeom>
        </p:spPr>
      </p:pic>
      <p:sp>
        <p:nvSpPr>
          <p:cNvPr id="5" name="Rectangle 4"/>
          <p:cNvSpPr/>
          <p:nvPr/>
        </p:nvSpPr>
        <p:spPr>
          <a:xfrm>
            <a:off x="6654085" y="2666467"/>
            <a:ext cx="2927797" cy="2862322"/>
          </a:xfrm>
          <a:prstGeom prst="rect">
            <a:avLst/>
          </a:prstGeom>
        </p:spPr>
        <p:txBody>
          <a:bodyPr wrap="square">
            <a:spAutoFit/>
          </a:bodyPr>
          <a:lstStyle/>
          <a:p>
            <a:pPr algn="just"/>
            <a:r>
              <a:rPr lang="en-PH" dirty="0"/>
              <a:t>The figure displays that the unit cannot find the path between the non-rectangular obstacle to reach its destination. It circles around the non-rectangular obstacle and does not pass through in between.</a:t>
            </a:r>
          </a:p>
          <a:p>
            <a:pPr algn="just"/>
            <a:endParaRPr lang="en-PH" dirty="0"/>
          </a:p>
        </p:txBody>
      </p:sp>
      <p:sp>
        <p:nvSpPr>
          <p:cNvPr id="6" name="TextBox 5"/>
          <p:cNvSpPr txBox="1"/>
          <p:nvPr/>
        </p:nvSpPr>
        <p:spPr>
          <a:xfrm>
            <a:off x="1426014" y="5654898"/>
            <a:ext cx="9237693" cy="1015663"/>
          </a:xfrm>
          <a:prstGeom prst="rect">
            <a:avLst/>
          </a:prstGeom>
          <a:noFill/>
        </p:spPr>
        <p:txBody>
          <a:bodyPr wrap="square" rtlCol="0">
            <a:spAutoFit/>
          </a:bodyPr>
          <a:lstStyle/>
          <a:p>
            <a:r>
              <a:rPr lang="en-PH" sz="2000" dirty="0"/>
              <a:t>Objective 1. To enhance the algorithm and allow it to scan for an optimal path when encountering non-rectangular obstacles on the map by using </a:t>
            </a:r>
            <a:r>
              <a:rPr lang="en-PH" sz="2000" dirty="0" err="1"/>
              <a:t>navmesh</a:t>
            </a:r>
            <a:r>
              <a:rPr lang="en-PH" sz="2000" dirty="0"/>
              <a:t> in scanning obstacles on the terrain.</a:t>
            </a:r>
          </a:p>
        </p:txBody>
      </p:sp>
    </p:spTree>
    <p:extLst>
      <p:ext uri="{BB962C8B-B14F-4D97-AF65-F5344CB8AC3E}">
        <p14:creationId xmlns:p14="http://schemas.microsoft.com/office/powerpoint/2010/main" val="185236806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517" y="631064"/>
            <a:ext cx="10058400" cy="1312688"/>
          </a:xfrm>
        </p:spPr>
        <p:txBody>
          <a:bodyPr/>
          <a:lstStyle/>
          <a:p>
            <a:pPr algn="just">
              <a:lnSpc>
                <a:spcPct val="150000"/>
              </a:lnSpc>
            </a:pPr>
            <a:r>
              <a:rPr lang="en-PH" dirty="0"/>
              <a:t>Problem 2. Dynamic obstacles prove to be a problem for the algorithm.</a:t>
            </a:r>
          </a:p>
        </p:txBody>
      </p:sp>
      <p:pic>
        <p:nvPicPr>
          <p:cNvPr id="4" name="Picture 3"/>
          <p:cNvPicPr>
            <a:picLocks noChangeAspect="1"/>
          </p:cNvPicPr>
          <p:nvPr/>
        </p:nvPicPr>
        <p:blipFill>
          <a:blip r:embed="rId2"/>
          <a:stretch>
            <a:fillRect/>
          </a:stretch>
        </p:blipFill>
        <p:spPr>
          <a:xfrm>
            <a:off x="1517083" y="1905991"/>
            <a:ext cx="4329926" cy="3253759"/>
          </a:xfrm>
          <a:prstGeom prst="rect">
            <a:avLst/>
          </a:prstGeom>
        </p:spPr>
      </p:pic>
      <p:sp>
        <p:nvSpPr>
          <p:cNvPr id="2" name="Rectangle 1"/>
          <p:cNvSpPr/>
          <p:nvPr/>
        </p:nvSpPr>
        <p:spPr>
          <a:xfrm>
            <a:off x="7143791" y="2574427"/>
            <a:ext cx="2979313" cy="2585323"/>
          </a:xfrm>
          <a:prstGeom prst="rect">
            <a:avLst/>
          </a:prstGeom>
        </p:spPr>
        <p:txBody>
          <a:bodyPr wrap="square">
            <a:spAutoFit/>
          </a:bodyPr>
          <a:lstStyle/>
          <a:p>
            <a:r>
              <a:rPr lang="en-PH" dirty="0"/>
              <a:t>The figure shows the behavior of the unit when a dynamic obstacle (different unit) is blocking its way. The unit stops moving as it encounters a dynamic obstacle. </a:t>
            </a:r>
          </a:p>
          <a:p>
            <a:endParaRPr lang="en-PH" dirty="0"/>
          </a:p>
        </p:txBody>
      </p:sp>
      <p:sp>
        <p:nvSpPr>
          <p:cNvPr id="5" name="TextBox 4"/>
          <p:cNvSpPr txBox="1"/>
          <p:nvPr/>
        </p:nvSpPr>
        <p:spPr>
          <a:xfrm>
            <a:off x="1146517" y="5422006"/>
            <a:ext cx="9645979" cy="1631216"/>
          </a:xfrm>
          <a:prstGeom prst="rect">
            <a:avLst/>
          </a:prstGeom>
          <a:noFill/>
        </p:spPr>
        <p:txBody>
          <a:bodyPr wrap="square" rtlCol="0">
            <a:spAutoFit/>
          </a:bodyPr>
          <a:lstStyle/>
          <a:p>
            <a:r>
              <a:rPr lang="en-PH" sz="2000" dirty="0"/>
              <a:t>Objective 2. To help the algorithm compute both static and dynamic obstacles with the least possible work time and used resources by adjusting the pre-process of the algorithm to calculate for the dynamic obstacles also present on the terrain.</a:t>
            </a:r>
          </a:p>
          <a:p>
            <a:endParaRPr lang="en-PH" sz="2000" dirty="0"/>
          </a:p>
        </p:txBody>
      </p:sp>
    </p:spTree>
    <p:extLst>
      <p:ext uri="{BB962C8B-B14F-4D97-AF65-F5344CB8AC3E}">
        <p14:creationId xmlns:p14="http://schemas.microsoft.com/office/powerpoint/2010/main" val="197581999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134" y="576813"/>
            <a:ext cx="10058400" cy="4050792"/>
          </a:xfrm>
        </p:spPr>
        <p:txBody>
          <a:bodyPr/>
          <a:lstStyle/>
          <a:p>
            <a:pPr algn="just">
              <a:lnSpc>
                <a:spcPct val="150000"/>
              </a:lnSpc>
            </a:pPr>
            <a:r>
              <a:rPr lang="en-PH" dirty="0"/>
              <a:t>Problem 3. Placement of transition between entrances may deviate the unit from the optimal path.</a:t>
            </a:r>
          </a:p>
          <a:p>
            <a:pPr marL="0" indent="0" algn="just">
              <a:lnSpc>
                <a:spcPct val="150000"/>
              </a:lnSpc>
              <a:buNone/>
            </a:pPr>
            <a:r>
              <a:rPr lang="en-PH" dirty="0"/>
              <a:t>	Optimal paths tend to favor areas of low traversal cost, particularly corridors of low cost. The algorithm does not take this into account, and therefore, there is a high chance that the location of the transition deviates from locations where the truly optimum paths cross the block border. </a:t>
            </a:r>
          </a:p>
          <a:p>
            <a:pPr algn="just">
              <a:lnSpc>
                <a:spcPct val="150000"/>
              </a:lnSpc>
            </a:pPr>
            <a:endParaRPr lang="en-PH" dirty="0"/>
          </a:p>
        </p:txBody>
      </p:sp>
      <p:sp>
        <p:nvSpPr>
          <p:cNvPr id="2" name="TextBox 1"/>
          <p:cNvSpPr txBox="1"/>
          <p:nvPr/>
        </p:nvSpPr>
        <p:spPr>
          <a:xfrm>
            <a:off x="1159099" y="4627605"/>
            <a:ext cx="9659155" cy="707886"/>
          </a:xfrm>
          <a:prstGeom prst="rect">
            <a:avLst/>
          </a:prstGeom>
          <a:noFill/>
        </p:spPr>
        <p:txBody>
          <a:bodyPr wrap="square" rtlCol="0">
            <a:spAutoFit/>
          </a:bodyPr>
          <a:lstStyle/>
          <a:p>
            <a:r>
              <a:rPr lang="en-PH" sz="2000" dirty="0"/>
              <a:t>Objective 3. To find the best transition place based on the grid map and increasing the optimality of the path taken by the algorithm.</a:t>
            </a:r>
          </a:p>
        </p:txBody>
      </p:sp>
    </p:spTree>
    <p:extLst>
      <p:ext uri="{BB962C8B-B14F-4D97-AF65-F5344CB8AC3E}">
        <p14:creationId xmlns:p14="http://schemas.microsoft.com/office/powerpoint/2010/main" val="75338618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510862"/>
          </a:xfrm>
        </p:spPr>
        <p:txBody>
          <a:bodyPr>
            <a:normAutofit fontScale="90000"/>
          </a:bodyPr>
          <a:lstStyle/>
          <a:p>
            <a:r>
              <a:rPr lang="en-PH" dirty="0"/>
              <a:t>Design and methodology</a:t>
            </a:r>
          </a:p>
        </p:txBody>
      </p:sp>
      <p:sp>
        <p:nvSpPr>
          <p:cNvPr id="3" name="Content Placeholder 2"/>
          <p:cNvSpPr>
            <a:spLocks noGrp="1"/>
          </p:cNvSpPr>
          <p:nvPr>
            <p:ph idx="1"/>
          </p:nvPr>
        </p:nvSpPr>
        <p:spPr>
          <a:xfrm>
            <a:off x="832513" y="1262131"/>
            <a:ext cx="10426890" cy="4529070"/>
          </a:xfrm>
        </p:spPr>
        <p:txBody>
          <a:bodyPr>
            <a:normAutofit/>
          </a:bodyPr>
          <a:lstStyle/>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1. Divide the map into clusters. </a:t>
            </a:r>
            <a:endParaRPr lang="en-PH" altLang="en-US" sz="1800" cap="none" dirty="0">
              <a:effectLst/>
              <a:latin typeface="Segoe UI" panose="020B0502040204020203" pitchFamily="34" charset="0"/>
              <a:cs typeface="Segoe UI" panose="020B0502040204020203" pitchFamily="34" charset="0"/>
            </a:endParaRPr>
          </a:p>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2. Define entrances between two adjacent clusters. </a:t>
            </a:r>
            <a:endParaRPr lang="en-PH" altLang="en-US" sz="1800" cap="none" dirty="0">
              <a:effectLst/>
              <a:latin typeface="Segoe UI" panose="020B0502040204020203" pitchFamily="34" charset="0"/>
              <a:cs typeface="Segoe UI" panose="020B0502040204020203" pitchFamily="34" charset="0"/>
            </a:endParaRPr>
          </a:p>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3. These nodes that are traversed from each cluster are treated as entrances defined by the HPA* algorithm.</a:t>
            </a:r>
            <a:endParaRPr lang="en-PH" altLang="en-US" sz="1800" cap="none" dirty="0">
              <a:effectLst/>
              <a:latin typeface="Segoe UI" panose="020B0502040204020203" pitchFamily="34" charset="0"/>
              <a:cs typeface="Segoe UI" panose="020B0502040204020203" pitchFamily="34" charset="0"/>
            </a:endParaRPr>
          </a:p>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4. Clusters containing non-rectangular static obstacles are marked as “doubtful”.</a:t>
            </a:r>
          </a:p>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5. Return to each doubtful cluster and attempt to mask it with a global </a:t>
            </a:r>
            <a:r>
              <a:rPr lang="en-PH" altLang="en-US" sz="1800" cap="none" dirty="0" err="1">
                <a:effectLst/>
                <a:latin typeface="Segoe UI" panose="020B0502040204020203" pitchFamily="34" charset="0"/>
                <a:ea typeface="Calibri" panose="020F0502020204030204" pitchFamily="34" charset="0"/>
                <a:cs typeface="Segoe UI" panose="020B0502040204020203" pitchFamily="34" charset="0"/>
              </a:rPr>
              <a:t>navmesh</a:t>
            </a: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 – </a:t>
            </a:r>
            <a:r>
              <a:rPr lang="en-PH" altLang="en-US" sz="1800" b="1" cap="none" dirty="0">
                <a:solidFill>
                  <a:srgbClr val="FFFF00"/>
                </a:solidFill>
                <a:effectLst/>
                <a:latin typeface="Segoe UI" panose="020B0502040204020203" pitchFamily="34" charset="0"/>
                <a:ea typeface="Calibri" panose="020F0502020204030204" pitchFamily="34" charset="0"/>
                <a:cs typeface="Segoe UI" panose="020B0502040204020203" pitchFamily="34" charset="0"/>
              </a:rPr>
              <a:t>Solution 1</a:t>
            </a:r>
          </a:p>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6. Store information on disk that the grid is ready for hierarchical search.</a:t>
            </a:r>
            <a:endParaRPr lang="en-PH" altLang="en-US" sz="1800" cap="none" dirty="0">
              <a:effectLst/>
              <a:latin typeface="Segoe UI" panose="020B0502040204020203" pitchFamily="34" charset="0"/>
              <a:cs typeface="Segoe UI" panose="020B0502040204020203" pitchFamily="34" charset="0"/>
            </a:endParaRPr>
          </a:p>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7. The users will insert the start and goal positions on the abstract graph.</a:t>
            </a:r>
          </a:p>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8. Using A* and minimal </a:t>
            </a:r>
            <a:r>
              <a:rPr lang="en-PH" altLang="en-US" sz="1800" cap="none" dirty="0" err="1">
                <a:effectLst/>
                <a:latin typeface="Segoe UI" panose="020B0502040204020203" pitchFamily="34" charset="0"/>
                <a:ea typeface="Calibri" panose="020F0502020204030204" pitchFamily="34" charset="0"/>
                <a:cs typeface="Segoe UI" panose="020B0502040204020203" pitchFamily="34" charset="0"/>
              </a:rPr>
              <a:t>navmesh</a:t>
            </a: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 calculations, the algorithm will search for a path between the start and the goal. - </a:t>
            </a:r>
            <a:r>
              <a:rPr lang="en-PH" altLang="en-US" sz="1800" b="1" cap="none" dirty="0">
                <a:solidFill>
                  <a:srgbClr val="FFFF00"/>
                </a:solidFill>
                <a:effectLst/>
                <a:latin typeface="Segoe UI" panose="020B0502040204020203" pitchFamily="34" charset="0"/>
                <a:ea typeface="Calibri" panose="020F0502020204030204" pitchFamily="34" charset="0"/>
                <a:cs typeface="Segoe UI" panose="020B0502040204020203" pitchFamily="34" charset="0"/>
              </a:rPr>
              <a:t>Solution 3</a:t>
            </a:r>
            <a:endParaRPr lang="en-PH" altLang="en-US" sz="1800" b="1" cap="none" dirty="0">
              <a:solidFill>
                <a:srgbClr val="FFFF00"/>
              </a:solidFill>
              <a:effectLst/>
              <a:latin typeface="Segoe UI" panose="020B0502040204020203" pitchFamily="34" charset="0"/>
              <a:cs typeface="Segoe UI" panose="020B0502040204020203" pitchFamily="34" charset="0"/>
            </a:endParaRPr>
          </a:p>
          <a:p>
            <a:pPr marL="457200" lvl="1" indent="0" defTabSz="914400" eaLnBrk="0" fontAlgn="base" hangingPunct="0">
              <a:spcBef>
                <a:spcPct val="0"/>
              </a:spcBef>
              <a:spcAft>
                <a:spcPct val="0"/>
              </a:spcAft>
              <a:buClrTx/>
              <a:buSzTx/>
              <a:buNone/>
            </a:pPr>
            <a:r>
              <a:rPr lang="en-PH" altLang="en-US" cap="none" dirty="0">
                <a:effectLst/>
                <a:latin typeface="Segoe UI" panose="020B0502040204020203" pitchFamily="34" charset="0"/>
                <a:ea typeface="Calibri" panose="020F0502020204030204" pitchFamily="34" charset="0"/>
                <a:cs typeface="Segoe UI" panose="020B0502040204020203" pitchFamily="34" charset="0"/>
              </a:rPr>
              <a:t>a.  A* will provide an abstract path that moves the unit from the start to the border of the cluster containing it.</a:t>
            </a:r>
            <a:endParaRPr lang="en-PH" altLang="en-US" cap="none" dirty="0">
              <a:effectLst/>
              <a:latin typeface="Segoe UI" panose="020B0502040204020203" pitchFamily="34" charset="0"/>
              <a:cs typeface="Segoe UI" panose="020B0502040204020203" pitchFamily="34" charset="0"/>
            </a:endParaRPr>
          </a:p>
          <a:p>
            <a:pPr marL="457200" lvl="1" indent="0" defTabSz="914400" eaLnBrk="0" fontAlgn="base" hangingPunct="0">
              <a:spcBef>
                <a:spcPct val="0"/>
              </a:spcBef>
              <a:spcAft>
                <a:spcPct val="0"/>
              </a:spcAft>
              <a:buClrTx/>
              <a:buSzTx/>
              <a:buNone/>
            </a:pPr>
            <a:r>
              <a:rPr lang="en-PH" altLang="en-US" cap="none" dirty="0">
                <a:effectLst/>
                <a:latin typeface="Segoe UI" panose="020B0502040204020203" pitchFamily="34" charset="0"/>
                <a:ea typeface="Calibri" panose="020F0502020204030204" pitchFamily="34" charset="0"/>
                <a:cs typeface="Segoe UI" panose="020B0502040204020203" pitchFamily="34" charset="0"/>
              </a:rPr>
              <a:t>b. From the edge of the cluster before, provide a path that will lead to the cluster that contains the goal.</a:t>
            </a:r>
          </a:p>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ea typeface="Calibri" panose="020F0502020204030204" pitchFamily="34" charset="0"/>
                <a:cs typeface="Segoe UI" panose="020B0502040204020203" pitchFamily="34" charset="0"/>
              </a:rPr>
              <a:t>       c. Provides an abstract graph that connects the edge of the goal’s cluster to the goal position.</a:t>
            </a:r>
            <a:r>
              <a:rPr lang="en-PH" altLang="en-US" sz="1800" cap="none" dirty="0">
                <a:effectLst/>
                <a:latin typeface="Segoe UI" panose="020B0502040204020203" pitchFamily="34" charset="0"/>
                <a:cs typeface="Segoe UI" panose="020B0502040204020203" pitchFamily="34" charset="0"/>
              </a:rPr>
              <a:t> </a:t>
            </a:r>
          </a:p>
          <a:p>
            <a:pPr marL="0" lvl="0" indent="0" defTabSz="914400" eaLnBrk="0" fontAlgn="base" hangingPunct="0">
              <a:spcBef>
                <a:spcPct val="0"/>
              </a:spcBef>
              <a:spcAft>
                <a:spcPct val="0"/>
              </a:spcAft>
              <a:buClrTx/>
              <a:buSzTx/>
              <a:buNone/>
            </a:pPr>
            <a:r>
              <a:rPr lang="en-PH" altLang="en-US" sz="1800" cap="none" dirty="0">
                <a:effectLst/>
                <a:latin typeface="Segoe UI" panose="020B0502040204020203" pitchFamily="34" charset="0"/>
                <a:cs typeface="Segoe UI" panose="020B0502040204020203" pitchFamily="34" charset="0"/>
              </a:rPr>
              <a:t>9. Use a local </a:t>
            </a:r>
            <a:r>
              <a:rPr lang="en-PH" altLang="en-US" sz="1800" cap="none" dirty="0" err="1">
                <a:effectLst/>
                <a:latin typeface="Segoe UI" panose="020B0502040204020203" pitchFamily="34" charset="0"/>
                <a:cs typeface="Segoe UI" panose="020B0502040204020203" pitchFamily="34" charset="0"/>
              </a:rPr>
              <a:t>navmesh</a:t>
            </a:r>
            <a:r>
              <a:rPr lang="en-PH" altLang="en-US" sz="1800" cap="none" dirty="0">
                <a:effectLst/>
                <a:latin typeface="Segoe UI" panose="020B0502040204020203" pitchFamily="34" charset="0"/>
                <a:cs typeface="Segoe UI" panose="020B0502040204020203" pitchFamily="34" charset="0"/>
              </a:rPr>
              <a:t> to supplement HPA*’s lack of ability to track dynamic obstacles. – </a:t>
            </a:r>
            <a:r>
              <a:rPr lang="en-PH" altLang="en-US" sz="1800" b="1" cap="none" dirty="0">
                <a:solidFill>
                  <a:srgbClr val="FFFF00"/>
                </a:solidFill>
                <a:effectLst/>
                <a:latin typeface="Segoe UI" panose="020B0502040204020203" pitchFamily="34" charset="0"/>
                <a:cs typeface="Segoe UI" panose="020B0502040204020203" pitchFamily="34" charset="0"/>
              </a:rPr>
              <a:t>Solution 2</a:t>
            </a:r>
          </a:p>
        </p:txBody>
      </p:sp>
    </p:spTree>
    <p:extLst>
      <p:ext uri="{BB962C8B-B14F-4D97-AF65-F5344CB8AC3E}">
        <p14:creationId xmlns:p14="http://schemas.microsoft.com/office/powerpoint/2010/main" val="212390793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TM03457485[[fn=Mesh]]</Template>
  <TotalTime>1337</TotalTime>
  <Words>1337</Words>
  <Application>Microsoft Office PowerPoint</Application>
  <PresentationFormat>Widescreen</PresentationFormat>
  <Paragraphs>96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Segoe UI</vt:lpstr>
      <vt:lpstr>Mesh</vt:lpstr>
      <vt:lpstr>An Enhancement of HPA* Pathfinding Algorithm Applied on Nightmares</vt:lpstr>
      <vt:lpstr>Introduction</vt:lpstr>
      <vt:lpstr>PowerPoint Presentation</vt:lpstr>
      <vt:lpstr>PowerPoint Presentation</vt:lpstr>
      <vt:lpstr>algorithm</vt:lpstr>
      <vt:lpstr>Statement of the Problems and objectives</vt:lpstr>
      <vt:lpstr>PowerPoint Presentation</vt:lpstr>
      <vt:lpstr>PowerPoint Presentation</vt:lpstr>
      <vt:lpstr>Design and methodology</vt:lpstr>
      <vt:lpstr>Existing and Proposed </vt:lpstr>
      <vt:lpstr>PowerPoint Presentation</vt:lpstr>
      <vt:lpstr>PowerPoint Presentation</vt:lpstr>
      <vt:lpstr>PowerPoint Presentation</vt:lpstr>
      <vt:lpstr>Enhanced algorithm</vt:lpstr>
      <vt:lpstr>Results and discussions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Enhancement of HPA* Pathfinding Algorithm Applied on 0 After Death</dc:title>
  <dc:creator>Daryl Caguia</dc:creator>
  <cp:lastModifiedBy>Daryl Caguia</cp:lastModifiedBy>
  <cp:revision>49</cp:revision>
  <dcterms:created xsi:type="dcterms:W3CDTF">2017-01-13T07:28:38Z</dcterms:created>
  <dcterms:modified xsi:type="dcterms:W3CDTF">2017-03-07T06:32:31Z</dcterms:modified>
</cp:coreProperties>
</file>